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fe24 Ohsquare air"/>
      <p:regular r:id="rId15"/>
    </p:embeddedFont>
    <p:embeddedFont>
      <p:font typeface="Noto Sans CJK KR Regular"/>
      <p:regular r:id="rId16"/>
    </p:embeddedFont>
    <p:embeddedFont>
      <p:font typeface="Cafe24Ohsquare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1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17.png" Type="http://schemas.openxmlformats.org/officeDocument/2006/relationships/image"/><Relationship Id="rId6" Target="../media/image35.png" Type="http://schemas.openxmlformats.org/officeDocument/2006/relationships/image"/><Relationship Id="rId7" Target="../media/image18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17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90600"/>
            <a:ext cx="3124200" cy="77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32000" y="1206500"/>
            <a:ext cx="20193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212121"/>
                </a:solidFill>
                <a:ea typeface="Cafe24 Ohsquare air"/>
              </a:rPr>
              <a:t>팀</a:t>
            </a:r>
            <a:r>
              <a:rPr lang="en-US" sz="1900" b="false" i="false" u="none" strike="noStrike">
                <a:solidFill>
                  <a:srgbClr val="212121"/>
                </a:solidFill>
                <a:latin typeface="Cafe24 Ohsquare air"/>
              </a:rPr>
              <a:t> 345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7800" y="7734300"/>
            <a:ext cx="18605500" cy="280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37200" y="-2286000"/>
            <a:ext cx="7327900" cy="1540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146800" y="3429000"/>
            <a:ext cx="59944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6300" b="false" i="false" u="none" strike="noStrike">
                <a:solidFill>
                  <a:srgbClr val="212121"/>
                </a:solidFill>
                <a:latin typeface="Cafe24 Ohsquare air"/>
              </a:rPr>
              <a:t>Spot Catcher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65800" y="3759200"/>
            <a:ext cx="457200" cy="45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15800" y="3759200"/>
            <a:ext cx="457200" cy="45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8064500"/>
            <a:ext cx="148463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229600" y="8509000"/>
            <a:ext cx="6096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69800" y="8509000"/>
            <a:ext cx="6096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2463800"/>
            <a:ext cx="114300" cy="11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7404100"/>
            <a:ext cx="114300" cy="114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95500" y="2463800"/>
            <a:ext cx="114300" cy="114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95500" y="7404100"/>
            <a:ext cx="114300" cy="114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470400" y="8509000"/>
            <a:ext cx="6096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628900" y="4737100"/>
            <a:ext cx="13042900" cy="204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11500" b="false" i="false" u="none" strike="noStrike">
                <a:solidFill>
                  <a:srgbClr val="212121"/>
                </a:solidFill>
                <a:ea typeface="Cafe24 Ohsquare air"/>
              </a:rPr>
              <a:t>팝업</a:t>
            </a:r>
            <a:r>
              <a:rPr lang="en-US" sz="115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11500" b="false" i="false" u="none" strike="noStrike">
                <a:solidFill>
                  <a:srgbClr val="212121"/>
                </a:solidFill>
                <a:ea typeface="Cafe24 Ohsquare air"/>
              </a:rPr>
              <a:t>스토어</a:t>
            </a:r>
            <a:r>
              <a:rPr lang="en-US" sz="115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11500" b="false" i="false" u="none" strike="noStrike">
                <a:solidFill>
                  <a:srgbClr val="212121"/>
                </a:solidFill>
                <a:ea typeface="Cafe24 Ohsquare air"/>
              </a:rPr>
              <a:t>플랫폼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9200" y="8229600"/>
            <a:ext cx="1117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신정우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08700" y="8229600"/>
            <a:ext cx="1117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정인성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96500" y="8229600"/>
            <a:ext cx="1117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이다은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71600" y="8229600"/>
            <a:ext cx="1117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김민서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982200"/>
            <a:ext cx="18288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774700"/>
            <a:ext cx="2616200" cy="63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56200" y="-2794000"/>
            <a:ext cx="7975600" cy="1605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5181600"/>
            <a:ext cx="6578600" cy="71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11400" y="52578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800" b="false" i="false" u="none" strike="noStrike">
                <a:solidFill>
                  <a:srgbClr val="212121"/>
                </a:solidFill>
                <a:latin typeface="Cafe24 Ohsquare ai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68700" y="5143500"/>
            <a:ext cx="46609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문제</a:t>
            </a: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정의</a:t>
            </a: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(</a:t>
            </a: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개발</a:t>
            </a: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동기</a:t>
            </a: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01200" y="5181600"/>
            <a:ext cx="6578600" cy="711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766300" y="52578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800" b="false" i="false" u="none" strike="noStrike">
                <a:solidFill>
                  <a:srgbClr val="212121"/>
                </a:solidFill>
                <a:latin typeface="Cafe24 Ohsquare air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23600" y="5130800"/>
            <a:ext cx="48641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주요</a:t>
            </a: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기능</a:t>
            </a: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동작</a:t>
            </a: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과정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6654800"/>
            <a:ext cx="6578600" cy="711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298700" y="67310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800" b="false" i="false" u="none" strike="noStrike">
                <a:solidFill>
                  <a:srgbClr val="212121"/>
                </a:solidFill>
                <a:latin typeface="Cafe24 Ohsquare ai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68700" y="6604000"/>
            <a:ext cx="40132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UI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75800" y="6654800"/>
            <a:ext cx="6578600" cy="711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753600" y="67310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800" b="false" i="false" u="none" strike="noStrike">
                <a:solidFill>
                  <a:srgbClr val="212121"/>
                </a:solidFill>
                <a:latin typeface="Cafe24 Ohsquare air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23600" y="6604000"/>
            <a:ext cx="36576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기대</a:t>
            </a:r>
            <a:r>
              <a:rPr lang="en-US" sz="33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3300" b="false" i="false" u="none" strike="noStrike">
                <a:solidFill>
                  <a:srgbClr val="212121"/>
                </a:solidFill>
                <a:ea typeface="Cafe24 Ohsquare air"/>
              </a:rPr>
              <a:t>효과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8" id="18"/>
          <p:cNvSpPr txBox="true"/>
          <p:nvPr/>
        </p:nvSpPr>
        <p:spPr>
          <a:xfrm rot="0">
            <a:off x="6502400" y="1955800"/>
            <a:ext cx="5283200" cy="137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7700" b="false" i="false" u="none" strike="noStrike">
                <a:solidFill>
                  <a:srgbClr val="212121"/>
                </a:solidFill>
                <a:ea typeface="Cafe24 Ohsquare air"/>
              </a:rPr>
              <a:t>목차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05500" y="2298700"/>
            <a:ext cx="6858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0" y="2298700"/>
            <a:ext cx="685800" cy="68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3657600"/>
            <a:ext cx="163830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78000" y="889000"/>
            <a:ext cx="1663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212121"/>
                </a:solidFill>
                <a:ea typeface="Cafe24 Ohsquare air"/>
              </a:rPr>
              <a:t>팀</a:t>
            </a: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 345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9600" y="533400"/>
            <a:ext cx="3378200" cy="63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87900" y="-3187700"/>
            <a:ext cx="8712200" cy="17068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0" y="1651000"/>
            <a:ext cx="533400" cy="533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1435100"/>
            <a:ext cx="137541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팝업스토어</a:t>
            </a:r>
            <a:r>
              <a:rPr lang="en-US" sz="5600" b="tru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방문자</a:t>
            </a:r>
            <a:r>
              <a:rPr lang="en-US" sz="5600" b="tru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개발동기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647700"/>
            <a:ext cx="2387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01. </a:t>
            </a:r>
            <a:r>
              <a:rPr lang="ko-KR" sz="1600" b="false" i="false" u="none" strike="noStrike">
                <a:solidFill>
                  <a:srgbClr val="212121"/>
                </a:solidFill>
                <a:ea typeface="Cafe24 Ohsquare air"/>
              </a:rPr>
              <a:t>문제정의</a:t>
            </a: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(</a:t>
            </a:r>
            <a:r>
              <a:rPr lang="ko-KR" sz="1600" b="false" i="false" u="none" strike="noStrike">
                <a:solidFill>
                  <a:srgbClr val="212121"/>
                </a:solidFill>
                <a:ea typeface="Cafe24 Ohsquare air"/>
              </a:rPr>
              <a:t>배경</a:t>
            </a: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1600" b="false" i="false" u="none" strike="noStrike">
                <a:solidFill>
                  <a:srgbClr val="212121"/>
                </a:solidFill>
                <a:ea typeface="Cafe24 Ohsquare air"/>
              </a:rPr>
              <a:t>사례</a:t>
            </a: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2565400"/>
            <a:ext cx="166370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74900" y="2946400"/>
            <a:ext cx="12674600" cy="554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980000">
            <a:off x="9766300" y="3378200"/>
            <a:ext cx="1409700" cy="1447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3300" y="8953500"/>
            <a:ext cx="11684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212121"/>
                </a:solidFill>
                <a:ea typeface="Cafe24 Ohsquare air"/>
              </a:rPr>
              <a:t>출처</a:t>
            </a:r>
            <a:r>
              <a:rPr lang="en-US" sz="2500" b="false" i="false" u="none" strike="noStrike">
                <a:solidFill>
                  <a:srgbClr val="212121"/>
                </a:solidFill>
                <a:latin typeface="Cafe24 Ohsquare air"/>
              </a:rPr>
              <a:t> : https://blog.naver.com/sweetspot_co/223581950630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8394700"/>
            <a:ext cx="18669000" cy="187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533400"/>
            <a:ext cx="3530600" cy="63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00600" y="-3200400"/>
            <a:ext cx="8674100" cy="1706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547600" y="3543300"/>
            <a:ext cx="2933700" cy="321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23400" y="3543300"/>
            <a:ext cx="2933700" cy="321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99200" y="3543300"/>
            <a:ext cx="2933700" cy="321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187700" y="3543300"/>
            <a:ext cx="2933700" cy="3213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4762500"/>
            <a:ext cx="28575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212121"/>
                </a:solidFill>
                <a:latin typeface="Cafe24 Ohsquare air"/>
              </a:rPr>
              <a:t>Leaflet.js </a:t>
            </a:r>
            <a:r>
              <a:rPr lang="ko-KR" sz="2500" b="false" i="false" u="none" strike="noStrike">
                <a:solidFill>
                  <a:srgbClr val="212121"/>
                </a:solidFill>
                <a:ea typeface="Cafe24 Ohsquare air"/>
              </a:rPr>
              <a:t>기반의</a:t>
            </a:r>
          </a:p>
          <a:p>
            <a:pPr algn="ctr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212121"/>
                </a:solidFill>
                <a:latin typeface="Cafe24 Ohsquare air"/>
              </a:rPr>
              <a:t>folium </a:t>
            </a:r>
            <a:r>
              <a:rPr lang="ko-KR" sz="2500" b="false" i="false" u="none" strike="noStrike">
                <a:solidFill>
                  <a:srgbClr val="212121"/>
                </a:solidFill>
                <a:ea typeface="Cafe24 Ohsquare air"/>
              </a:rPr>
              <a:t>사용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65900" y="4914900"/>
            <a:ext cx="2108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FFFEF9"/>
                </a:solidFill>
                <a:latin typeface="Cafe24 Ohsquare air"/>
              </a:rPr>
              <a:t>Flask - 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9900" y="4406900"/>
            <a:ext cx="27686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212121"/>
                </a:solidFill>
                <a:latin typeface="Cafe24 Ohsquare air"/>
              </a:rPr>
              <a:t>Flask - mail </a:t>
            </a:r>
            <a:r>
              <a:rPr lang="ko-KR" sz="28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</a:p>
          <a:p>
            <a:pPr algn="ctr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212121"/>
                </a:solidFill>
                <a:latin typeface="Cafe24 Ohsquare air"/>
              </a:rPr>
              <a:t>APScheduler Python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01600" y="4914900"/>
            <a:ext cx="2108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FFFEF9"/>
                </a:solidFill>
                <a:latin typeface="Cafe24 Ohsquare air"/>
              </a:rPr>
              <a:t>Werkzeug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9900" y="7366000"/>
            <a:ext cx="3009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지도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시각화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관심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지역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마커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핀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사용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34100" y="7366000"/>
            <a:ext cx="3009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팝업스토어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데이터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유저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데이터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저장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8300" y="7366000"/>
            <a:ext cx="3009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사용자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스크랩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팝업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일정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알림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시스템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구현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82500" y="7366000"/>
            <a:ext cx="3009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비밀번호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해시화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검증에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사용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0" y="1651000"/>
            <a:ext cx="533400" cy="533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43000" y="1460500"/>
            <a:ext cx="137541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사용된</a:t>
            </a:r>
            <a:r>
              <a:rPr lang="en-US" sz="5600" b="true" i="false" u="none" strike="noStrike">
                <a:solidFill>
                  <a:srgbClr val="212121"/>
                </a:solidFill>
                <a:latin typeface="Cafe24 Ohsquare air"/>
              </a:rPr>
              <a:t> OPENSORCE </a:t>
            </a: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  <a:r>
              <a:rPr lang="en-US" sz="5600" b="tru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라이브러리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" y="2565400"/>
            <a:ext cx="166370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81100" y="647700"/>
            <a:ext cx="3213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02. </a:t>
            </a:r>
            <a:r>
              <a:rPr lang="ko-KR" sz="1600" b="false" i="false" u="none" strike="noStrike">
                <a:solidFill>
                  <a:srgbClr val="212121"/>
                </a:solidFill>
                <a:ea typeface="Cafe24 Ohsquare air"/>
              </a:rPr>
              <a:t>주요</a:t>
            </a: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1600" b="false" i="false" u="none" strike="noStrike">
                <a:solidFill>
                  <a:srgbClr val="212121"/>
                </a:solidFill>
                <a:ea typeface="Cafe24 Ohsquare air"/>
              </a:rPr>
              <a:t>기능</a:t>
            </a: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16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1600" b="false" i="false" u="none" strike="noStrike">
                <a:solidFill>
                  <a:srgbClr val="212121"/>
                </a:solidFill>
                <a:ea typeface="Cafe24 Ohsquare air"/>
              </a:rPr>
              <a:t>동작과정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9600" y="533400"/>
            <a:ext cx="3454400" cy="635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1100" y="647700"/>
            <a:ext cx="2971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600" b="false" i="false" u="none" strike="noStrike">
                <a:solidFill>
                  <a:srgbClr val="FDFDB8"/>
                </a:solidFill>
                <a:latin typeface="Cafe24 Ohsquare air"/>
              </a:rPr>
              <a:t>02. </a:t>
            </a:r>
            <a:r>
              <a:rPr lang="ko-KR" sz="1600" b="false" i="false" u="none" strike="noStrike">
                <a:solidFill>
                  <a:srgbClr val="FDFDB8"/>
                </a:solidFill>
                <a:ea typeface="Cafe24 Ohsquare air"/>
              </a:rPr>
              <a:t>주요</a:t>
            </a:r>
            <a:r>
              <a:rPr lang="en-US" sz="1600" b="false" i="false" u="none" strike="noStrike">
                <a:solidFill>
                  <a:srgbClr val="FDFDB8"/>
                </a:solidFill>
                <a:latin typeface="Cafe24 Ohsquare air"/>
              </a:rPr>
              <a:t> </a:t>
            </a:r>
            <a:r>
              <a:rPr lang="ko-KR" sz="1600" b="false" i="false" u="none" strike="noStrike">
                <a:solidFill>
                  <a:srgbClr val="FDFDB8"/>
                </a:solidFill>
                <a:ea typeface="Cafe24 Ohsquare air"/>
              </a:rPr>
              <a:t>기능</a:t>
            </a:r>
            <a:r>
              <a:rPr lang="en-US" sz="1600" b="false" i="false" u="none" strike="noStrike">
                <a:solidFill>
                  <a:srgbClr val="FDFDB8"/>
                </a:solidFill>
                <a:latin typeface="Cafe24 Ohsquare air"/>
              </a:rPr>
              <a:t> </a:t>
            </a:r>
            <a:r>
              <a:rPr lang="ko-KR" sz="1600" b="false" i="false" u="none" strike="noStrike">
                <a:solidFill>
                  <a:srgbClr val="FDFDB8"/>
                </a:solidFill>
                <a:ea typeface="Cafe24 Ohsquare air"/>
              </a:rPr>
              <a:t>및</a:t>
            </a:r>
            <a:r>
              <a:rPr lang="en-US" sz="1600" b="false" i="false" u="none" strike="noStrike">
                <a:solidFill>
                  <a:srgbClr val="FDFDB8"/>
                </a:solidFill>
                <a:latin typeface="Cafe24 Ohsquare air"/>
              </a:rPr>
              <a:t> </a:t>
            </a:r>
            <a:r>
              <a:rPr lang="ko-KR" sz="1600" b="false" i="false" u="none" strike="noStrike">
                <a:solidFill>
                  <a:srgbClr val="FDFDB8"/>
                </a:solidFill>
                <a:ea typeface="Cafe24 Ohsquare air"/>
              </a:rPr>
              <a:t>동작</a:t>
            </a:r>
            <a:r>
              <a:rPr lang="en-US" sz="1600" b="false" i="false" u="none" strike="noStrike">
                <a:solidFill>
                  <a:srgbClr val="FDFDB8"/>
                </a:solidFill>
                <a:latin typeface="Cafe24 Ohsquare air"/>
              </a:rPr>
              <a:t> </a:t>
            </a:r>
            <a:r>
              <a:rPr lang="ko-KR" sz="1600" b="false" i="false" u="none" strike="noStrike">
                <a:solidFill>
                  <a:srgbClr val="FDFDB8"/>
                </a:solidFill>
                <a:ea typeface="Cafe24 Ohsquare air"/>
              </a:rPr>
              <a:t>과정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00600" y="-3200400"/>
            <a:ext cx="8674100" cy="1706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730500" y="2997200"/>
            <a:ext cx="6858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3873500"/>
            <a:ext cx="2171700" cy="217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6959600"/>
            <a:ext cx="2171700" cy="217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77400" y="3911600"/>
            <a:ext cx="2171700" cy="217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40900" y="6959600"/>
            <a:ext cx="2171700" cy="2171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74800" y="4406900"/>
            <a:ext cx="17145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FFFEF9"/>
                </a:solidFill>
                <a:ea typeface="Cafe24 Ohsquare air"/>
              </a:rPr>
              <a:t>팝업</a:t>
            </a:r>
            <a:r>
              <a:rPr lang="en-US" sz="3000" b="false" i="false" u="none" strike="noStrike">
                <a:solidFill>
                  <a:srgbClr val="FFFEF9"/>
                </a:solidFill>
                <a:latin typeface="Cafe24 Ohsquare air"/>
              </a:rPr>
              <a:t> DB</a:t>
            </a:r>
          </a:p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FFFEF9"/>
                </a:solidFill>
                <a:ea typeface="Cafe24 Ohsquare air"/>
              </a:rPr>
              <a:t>등록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06000" y="4406900"/>
            <a:ext cx="17145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212121"/>
                </a:solidFill>
                <a:ea typeface="Cafe24 Ohsquare air"/>
              </a:rPr>
              <a:t>팝업추천</a:t>
            </a:r>
            <a:r>
              <a:rPr lang="en-US" sz="3000" b="false" i="false" u="none" strike="noStrike">
                <a:solidFill>
                  <a:srgbClr val="212121"/>
                </a:solidFill>
                <a:latin typeface="Cafe24 Ohsquare air"/>
              </a:rPr>
              <a:t>,</a:t>
            </a:r>
          </a:p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212121"/>
                </a:solidFill>
                <a:ea typeface="Cafe24 Ohsquare air"/>
              </a:rPr>
              <a:t>알림</a:t>
            </a:r>
            <a:r>
              <a:rPr lang="en-US" sz="30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3000" b="false" i="false" u="none" strike="noStrike">
                <a:solidFill>
                  <a:srgbClr val="212121"/>
                </a:solidFill>
                <a:ea typeface="Cafe24 Ohsquare air"/>
              </a:rPr>
              <a:t>설정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0700" y="7493000"/>
            <a:ext cx="14859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true" i="false" u="none" strike="noStrike">
                <a:solidFill>
                  <a:srgbClr val="212121"/>
                </a:solidFill>
                <a:ea typeface="Cafe24 Ohsquare air"/>
              </a:rPr>
              <a:t>관심</a:t>
            </a:r>
            <a:r>
              <a:rPr lang="en-US" sz="3000" b="true" i="false" u="none" strike="noStrike">
                <a:solidFill>
                  <a:srgbClr val="212121"/>
                </a:solidFill>
                <a:latin typeface="Cafe24 Ohsquare ai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3000" b="true" i="false" u="none" strike="noStrike">
                <a:solidFill>
                  <a:srgbClr val="212121"/>
                </a:solidFill>
                <a:ea typeface="Cafe24 Ohsquare air"/>
              </a:rPr>
              <a:t>지역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56800" y="7493000"/>
            <a:ext cx="17145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FFFEF9"/>
                </a:solidFill>
                <a:ea typeface="Cafe24 Ohsquare air"/>
              </a:rPr>
              <a:t>실시간</a:t>
            </a:r>
            <a:r>
              <a:rPr lang="en-US" sz="3000" b="false" i="false" u="none" strike="noStrike">
                <a:solidFill>
                  <a:srgbClr val="FFFEF9"/>
                </a:solidFill>
                <a:latin typeface="Cafe24 Ohsquare ai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FFFEF9"/>
                </a:solidFill>
                <a:ea typeface="Cafe24 Ohsquare air"/>
              </a:rPr>
              <a:t>정보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62400" y="4445000"/>
            <a:ext cx="53086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팝업스토어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운영자로부터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팝업스토어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관련</a:t>
            </a:r>
          </a:p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정보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입력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받고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,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데이터베이스에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업로드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6527800"/>
            <a:ext cx="169164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962400" y="7543800"/>
            <a:ext cx="53086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관심지역을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설정하여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, </a:t>
            </a:r>
          </a:p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관심지역에서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열리는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팝업스토어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확인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93600" y="4457700"/>
            <a:ext cx="53086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사용자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관심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장르에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맞는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팝업스토어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추천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,</a:t>
            </a:r>
          </a:p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스크랩한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팝업스토어의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일정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알림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제공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93600" y="7543800"/>
            <a:ext cx="53086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팝업스토어의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개장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여부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,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혼잡도를</a:t>
            </a:r>
          </a:p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실시간으로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확인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가능하여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,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접근성</a:t>
            </a:r>
            <a:r>
              <a:rPr lang="en-US" sz="24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400" b="false" i="false" u="none" strike="noStrike">
                <a:solidFill>
                  <a:srgbClr val="212121"/>
                </a:solidFill>
                <a:ea typeface="Cafe24 Ohsquare air"/>
              </a:rPr>
              <a:t>증가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4900" y="1460500"/>
            <a:ext cx="8763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주요</a:t>
            </a:r>
            <a:r>
              <a:rPr lang="en-US" sz="5600" b="tru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기능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" y="2565400"/>
            <a:ext cx="166370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37000" y="1651000"/>
            <a:ext cx="533400" cy="533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" y="3403600"/>
            <a:ext cx="16637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8900" y="7366000"/>
            <a:ext cx="18542000" cy="290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533400"/>
            <a:ext cx="3429000" cy="63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38700" y="-3225800"/>
            <a:ext cx="8610600" cy="1706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37000" y="1651000"/>
            <a:ext cx="5334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1100" y="647700"/>
            <a:ext cx="2387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03. UI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" y="2933700"/>
            <a:ext cx="8166100" cy="541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2565400"/>
            <a:ext cx="16637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61500" y="2933700"/>
            <a:ext cx="7200900" cy="5334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04900" y="1460500"/>
            <a:ext cx="8763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5600" b="false" i="false" u="none" strike="noStrike">
                <a:solidFill>
                  <a:srgbClr val="212121"/>
                </a:solidFill>
                <a:ea typeface="Cafe24 Ohsquare air"/>
              </a:rPr>
              <a:t>사용자</a:t>
            </a:r>
            <a:r>
              <a:rPr lang="en-US" sz="5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5600" b="false" i="false" u="none" strike="noStrike">
                <a:solidFill>
                  <a:srgbClr val="212121"/>
                </a:solidFill>
                <a:ea typeface="Cafe24 Ohsquare air"/>
              </a:rPr>
              <a:t>페이지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8900" y="7366000"/>
            <a:ext cx="18542000" cy="290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533400"/>
            <a:ext cx="3429000" cy="63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38700" y="-3225800"/>
            <a:ext cx="8610600" cy="1706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37000" y="16510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1100" y="2946400"/>
            <a:ext cx="7962900" cy="584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3098800"/>
            <a:ext cx="8013700" cy="516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" y="2565400"/>
            <a:ext cx="166370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81100" y="647700"/>
            <a:ext cx="2387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03. UI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4900" y="1460500"/>
            <a:ext cx="8763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관리자</a:t>
            </a:r>
            <a:r>
              <a:rPr lang="en-US" sz="5600" b="tru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페이지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9600" y="622300"/>
            <a:ext cx="4330700" cy="533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1100" y="647700"/>
            <a:ext cx="3479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600" b="false" i="false" u="none" strike="noStrike">
                <a:solidFill>
                  <a:srgbClr val="FDFDB8"/>
                </a:solidFill>
                <a:latin typeface="Cafe24 Ohsquare air"/>
              </a:rPr>
              <a:t>04. </a:t>
            </a:r>
            <a:r>
              <a:rPr lang="ko-KR" sz="1600" b="false" i="false" u="none" strike="noStrike">
                <a:solidFill>
                  <a:srgbClr val="FDFDB8"/>
                </a:solidFill>
                <a:ea typeface="Cafe24 Ohsquare air"/>
              </a:rPr>
              <a:t>기대</a:t>
            </a:r>
            <a:r>
              <a:rPr lang="en-US" sz="1600" b="false" i="false" u="none" strike="noStrike">
                <a:solidFill>
                  <a:srgbClr val="FDFDB8"/>
                </a:solidFill>
                <a:latin typeface="Cafe24 Ohsquare air"/>
              </a:rPr>
              <a:t> </a:t>
            </a:r>
            <a:r>
              <a:rPr lang="ko-KR" sz="1600" b="false" i="false" u="none" strike="noStrike">
                <a:solidFill>
                  <a:srgbClr val="FDFDB8"/>
                </a:solidFill>
                <a:ea typeface="Cafe24 Ohsquare air"/>
              </a:rPr>
              <a:t>효과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12100" y="-6311900"/>
            <a:ext cx="2451100" cy="1706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21400" y="-1905000"/>
            <a:ext cx="6070600" cy="17094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04900" y="1828800"/>
            <a:ext cx="8763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기대</a:t>
            </a:r>
            <a:r>
              <a:rPr lang="en-US" sz="5600" b="tru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5600" b="true" i="false" u="none" strike="noStrike">
                <a:solidFill>
                  <a:srgbClr val="212121"/>
                </a:solidFill>
                <a:ea typeface="Cafe24 Ohsquare air"/>
              </a:rPr>
              <a:t>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54300" y="5308600"/>
            <a:ext cx="13106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MZ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세대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타겟팅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새로운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문화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창출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 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사용자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편의성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&amp;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만족도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증가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" y="5219700"/>
            <a:ext cx="457200" cy="44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54300" y="6908800"/>
            <a:ext cx="13741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상권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접근성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경제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활성화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및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브랜드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홍보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&amp;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인지도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강호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6858000"/>
            <a:ext cx="457200" cy="444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654300" y="8521700"/>
            <a:ext cx="13741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혼잡도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등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실시간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정보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제공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-&gt;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팝업스토어의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문제점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해결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" y="8470900"/>
            <a:ext cx="457200" cy="444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" y="4660900"/>
            <a:ext cx="162814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6311900"/>
            <a:ext cx="16205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7912100"/>
            <a:ext cx="158750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37000" y="1651000"/>
            <a:ext cx="533400" cy="533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7100" y="3149600"/>
            <a:ext cx="16637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01600"/>
            <a:ext cx="18288000" cy="392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774700"/>
            <a:ext cx="3251200" cy="63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92700" y="-2730500"/>
            <a:ext cx="8102600" cy="16052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82800" y="901700"/>
            <a:ext cx="1663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212121"/>
                </a:solidFill>
                <a:ea typeface="Cafe24 Ohsquare air"/>
              </a:rPr>
              <a:t>팀</a:t>
            </a:r>
            <a:r>
              <a:rPr lang="en-US" sz="1600" b="false" i="false" u="none" strike="noStrike">
                <a:solidFill>
                  <a:srgbClr val="212121"/>
                </a:solidFill>
                <a:latin typeface="Cafe24 Ohsquare air"/>
              </a:rPr>
              <a:t> 345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07800" y="21336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56400" y="2133600"/>
            <a:ext cx="304800" cy="30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035800" y="1841500"/>
            <a:ext cx="45466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5200" b="false" i="false" u="none" strike="noStrike">
                <a:solidFill>
                  <a:srgbClr val="212121"/>
                </a:solidFill>
                <a:latin typeface="Cafe24Ohsquare"/>
              </a:rPr>
              <a:t>THANK YOU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8750300"/>
            <a:ext cx="15481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71600" y="2844800"/>
            <a:ext cx="15265400" cy="542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출처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 :</a:t>
            </a:r>
          </a:p>
          <a:p>
            <a:pPr algn="just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https://gist.github.com/thecookieorg/0e5d1bf0542cfddd5296019e05aa1018</a:t>
            </a:r>
          </a:p>
          <a:p>
            <a:pPr algn="just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https://velog.io/@hajinheee/Flask-Flask-Mail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로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-SMTP-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구현하여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-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인증번호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-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발송하기</a:t>
            </a:r>
          </a:p>
          <a:p>
            <a:pPr algn="just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https://github.com/mattupstate/flask-mail</a:t>
            </a:r>
          </a:p>
          <a:p>
            <a:pPr algn="just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https://blablacoding.tistory.com/10</a:t>
            </a:r>
          </a:p>
          <a:p>
            <a:pPr algn="just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https://velog.io/@bambina528/folium-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지도</a:t>
            </a: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-</a:t>
            </a:r>
            <a:r>
              <a:rPr lang="ko-KR" sz="2600" b="false" i="false" u="none" strike="noStrike">
                <a:solidFill>
                  <a:srgbClr val="212121"/>
                </a:solidFill>
                <a:ea typeface="Cafe24 Ohsquare air"/>
              </a:rPr>
              <a:t>시각화</a:t>
            </a:r>
          </a:p>
          <a:p>
            <a:pPr algn="just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https://werkzeug.palletsprojects.com/en/stable/https://blog.naver.com/sweetspot_co/223581950630</a:t>
            </a:r>
          </a:p>
          <a:p>
            <a:pPr algn="just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https://flask-sqlalchemy.readthedocs.io/en/stable/</a:t>
            </a:r>
          </a:p>
          <a:p>
            <a:pPr algn="just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212121"/>
                </a:solidFill>
                <a:latin typeface="Cafe24 Ohsquare air"/>
              </a:rPr>
              <a:t>https://blog.naver.com/sweetspot_co/223581950630</a:t>
            </a:r>
          </a:p>
          <a:p>
            <a:pPr algn="just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